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0" r:id="rId9"/>
    <p:sldId id="259" r:id="rId10"/>
    <p:sldId id="268" r:id="rId11"/>
    <p:sldId id="267" r:id="rId12"/>
    <p:sldId id="266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414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412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80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880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280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113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30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592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662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178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455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0A0E-0E43-4AA3-B23A-3D744CBAF324}" type="datetimeFigureOut">
              <a:rPr lang="ar-IQ" smtClean="0"/>
              <a:t>08/08/1444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600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6166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University of Basrah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College of Nursing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Promotion Course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Fourth Year Students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2022-2023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4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2. Secondary 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Prevention 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Secondary prevention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is used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after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the disease has occurred, but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before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the person notices that anything is wrong. </a:t>
            </a: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It refers to the early detection, screening, diagnosis, and intervention to reduce the consequences of a health problem.                                </a:t>
            </a: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b="1" i="1" dirty="0" smtClean="0">
                <a:effectLst/>
                <a:latin typeface="Times New Roman"/>
                <a:ea typeface="Times New Roman"/>
              </a:rPr>
              <a:t>Screening test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is an example of secondary prevention.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5998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3. 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Tertiary Prevention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It means caring for a person who already has a health problem, which is treated after symptoms appeared to prevent farther prognosis.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indent="0" algn="just" rtl="0">
              <a:spcAft>
                <a:spcPts val="0"/>
              </a:spcAft>
              <a:buNone/>
            </a:pP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The goals of tertiary prevention are: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Slow down the disease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Prevent the disease from causing complications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Make people with the disease healthy again and able to do what they used to do. </a:t>
            </a: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b="1" i="1" u="sng" dirty="0" smtClean="0">
                <a:effectLst/>
                <a:latin typeface="Times New Roman"/>
                <a:ea typeface="Times New Roman"/>
              </a:rPr>
              <a:t>Rehabilitation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to prevent deterioration of person's condition and </a:t>
            </a:r>
            <a:r>
              <a:rPr lang="en-US" b="1" i="1" u="sng" dirty="0" smtClean="0">
                <a:effectLst/>
                <a:latin typeface="Times New Roman"/>
                <a:ea typeface="Times New Roman"/>
              </a:rPr>
              <a:t>taking antibiotics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for any infectious disease are examples of tertiary prevention.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627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3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6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Application </a:t>
            </a:r>
            <a:r>
              <a:rPr lang="en-US" sz="3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of </a:t>
            </a:r>
            <a:r>
              <a:rPr lang="en-US" sz="36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Preventive Measures</a:t>
            </a:r>
            <a:r>
              <a:rPr lang="en-US" sz="3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:</a:t>
            </a:r>
            <a: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 algn="just" rtl="0">
              <a:spcAft>
                <a:spcPts val="0"/>
              </a:spcAft>
              <a:buNone/>
            </a:pPr>
            <a:r>
              <a:rPr lang="en-US" sz="3300" b="1" u="sng" dirty="0" smtClean="0">
                <a:effectLst/>
                <a:latin typeface="Times New Roman"/>
                <a:ea typeface="Times New Roman"/>
              </a:rPr>
              <a:t>1. Primary prevention include:</a:t>
            </a:r>
            <a:endParaRPr lang="en-US" sz="3300" b="1" dirty="0" smtClean="0">
              <a:effectLst/>
              <a:latin typeface="Times New Roman"/>
              <a:ea typeface="Times New Roman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Times New Roman"/>
              </a:rPr>
              <a:t>A.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Health Promotion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Health education.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Environmental modifications.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Nutritional interventions.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Lifestyle and Behavioral Changes.</a:t>
            </a: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Specific Protection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Immunization.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Use of specific Nutrients.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Chemoprophylaxis.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Protection against hazards and accidents.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3038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3600" b="1" dirty="0">
                <a:solidFill>
                  <a:prstClr val="black"/>
                </a:solidFill>
                <a:latin typeface="Times New Roman"/>
                <a:ea typeface="Times New Roman"/>
              </a:rPr>
              <a:t>Application of Preventive Measures:</a:t>
            </a:r>
            <a: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978896" cy="639762"/>
          </a:xfrm>
        </p:spPr>
        <p:txBody>
          <a:bodyPr>
            <a:normAutofit fontScale="25000" lnSpcReduction="20000"/>
          </a:bodyPr>
          <a:lstStyle/>
          <a:p>
            <a:pPr lvl="0" algn="just" rtl="0">
              <a:lnSpc>
                <a:spcPct val="150000"/>
              </a:lnSpc>
            </a:pPr>
            <a:endParaRPr lang="en-US" u="sng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 rtl="0">
              <a:lnSpc>
                <a:spcPct val="150000"/>
              </a:lnSpc>
            </a:pPr>
            <a:r>
              <a:rPr lang="en-US" sz="112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Secondary </a:t>
            </a:r>
            <a:r>
              <a:rPr lang="en-US" sz="11200" u="sng" dirty="0">
                <a:solidFill>
                  <a:prstClr val="black"/>
                </a:solidFill>
                <a:latin typeface="Times New Roman"/>
                <a:ea typeface="Times New Roman"/>
              </a:rPr>
              <a:t>Prevention include: </a:t>
            </a:r>
            <a:endParaRPr lang="en-US" sz="11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787208" cy="3951288"/>
          </a:xfrm>
        </p:spPr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400" b="1" dirty="0" smtClean="0">
                <a:latin typeface="Times New Roman"/>
                <a:ea typeface="Times New Roman"/>
              </a:rPr>
              <a:t>A. 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Early diagnosis.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 algn="just" rtl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400" b="1" dirty="0" smtClean="0">
                <a:effectLst/>
                <a:latin typeface="Times New Roman"/>
                <a:ea typeface="Times New Roman"/>
              </a:rPr>
              <a:t>B. Prompt treatment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e.g. early detection of alteration of health and treatment to reverse the condition. </a:t>
            </a:r>
          </a:p>
          <a:p>
            <a:pPr algn="l" rtl="0">
              <a:lnSpc>
                <a:spcPct val="150000"/>
              </a:lnSpc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514005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Application of Preventive Measures: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rtl="0">
              <a:lnSpc>
                <a:spcPct val="150000"/>
              </a:lnSpc>
              <a:buNone/>
            </a:pPr>
            <a:r>
              <a:rPr lang="en-US" sz="2800" b="1" u="sng" dirty="0">
                <a:solidFill>
                  <a:prstClr val="black"/>
                </a:solidFill>
                <a:latin typeface="Times New Roman"/>
                <a:ea typeface="Times New Roman"/>
              </a:rPr>
              <a:t>Tertiary Prevention Include:</a:t>
            </a:r>
            <a:endParaRPr lang="en-US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. Disability Limitation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To prevent or halt the transition of the disease process from impairment to better condition.</a:t>
            </a: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B. Rehabilitation. 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5086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Summary and important points</a:t>
            </a:r>
            <a:endParaRPr lang="ar-IQ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and dimensions of wellness.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 indicators 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affecting health and wellbeing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Diseases prevention: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Levels 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30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Test yourself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Q1. What are the dimensions of wellness?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Q2. Numerate the health indicators.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Q3. Numerate the factors that affect health and wellbeing.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Q4. Define disease prevention. What are the three levels of prevention?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Q5) Complete the following statements:</a:t>
            </a:r>
          </a:p>
          <a:p>
            <a:pPr marL="514350" lvl="0" indent="-514350" algn="just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--------- 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prevention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aims to prevent the disease from occurring. </a:t>
            </a:r>
            <a:endParaRPr lang="en-US" sz="2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 rtl="0">
              <a:buNone/>
            </a:pP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 rtl="0">
              <a:buNone/>
            </a:pPr>
            <a:r>
              <a:rPr lang="en-US" sz="2400" dirty="0"/>
              <a:t>2. ----------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dimension means the ability to manage stress and express emotions appropriately. </a:t>
            </a:r>
          </a:p>
          <a:p>
            <a:pPr marL="0" indent="0" algn="just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68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rtl="0">
              <a:buNone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 rtl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Q6) State  if the following statements are (True) or (False):</a:t>
            </a:r>
          </a:p>
          <a:p>
            <a:pPr marL="514350" lvl="0" indent="-514350" algn="just" rtl="0"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Immunization and chemoprophylaxis are tertiary preventive applications.</a:t>
            </a:r>
          </a:p>
          <a:p>
            <a:pPr marL="514350" lvl="0" indent="-514350" algn="just" rtl="0"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Secondary prevention aims to prevent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the disease from causing complications</a:t>
            </a:r>
          </a:p>
          <a:p>
            <a:pPr marL="0" lvl="0" indent="0" algn="just" rtl="0"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 rtl="0">
              <a:buNone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l" rtl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624405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End --- Thank you a lot</a:t>
            </a:r>
            <a:endParaRPr lang="ar-IQ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1026" name="Picture 2" descr="F:\ALL\كلشي و كلاشي\1380378_671831956182488_150690905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2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43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no.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endParaRPr lang="en-US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Wellness and Disease Prevention</a:t>
            </a:r>
          </a:p>
          <a:p>
            <a:pPr marL="0" indent="0" algn="ctr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Lecturer </a:t>
            </a:r>
          </a:p>
          <a:p>
            <a:pPr marL="0" indent="0"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(MBChB-ABMS-FM)</a:t>
            </a:r>
          </a:p>
          <a:p>
            <a:pPr marL="0" indent="0" algn="l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7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/>
              <a:t>O</a:t>
            </a:r>
            <a:r>
              <a:rPr lang="en-US" sz="4000" b="1" dirty="0" smtClean="0"/>
              <a:t>bjectives</a:t>
            </a:r>
            <a:endParaRPr lang="ar-IQ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 the end of this lecture, you will be able to:</a:t>
            </a:r>
          </a:p>
          <a:p>
            <a:pPr marL="514350" indent="-514350" algn="l" rtl="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the wellness &amp; its dimensions</a:t>
            </a:r>
          </a:p>
          <a:p>
            <a:pPr marL="514350" indent="-514350" algn="l" rtl="0">
              <a:buAutoNum type="arabicPeriod"/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Discuss the Health Indicators</a:t>
            </a:r>
          </a:p>
          <a:p>
            <a:pPr marL="514350" indent="-514350" algn="l" rtl="0">
              <a:buAutoNum type="arabicPeriod"/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Assess the lifestyle</a:t>
            </a:r>
          </a:p>
          <a:p>
            <a:pPr marL="514350" indent="-514350" algn="l" rtl="0">
              <a:buAutoNum type="arabicPeriod"/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Define disease prevention, levels of prevention and applications of prevention</a:t>
            </a:r>
          </a:p>
          <a:p>
            <a:pPr marL="0" indent="0" algn="l" rtl="0">
              <a:buNone/>
            </a:pPr>
            <a:endParaRPr lang="en-US" b="1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514350" indent="-514350" algn="l" rtl="0">
              <a:buAutoNum type="arabicPeriod"/>
            </a:pPr>
            <a:endParaRPr lang="en-US" b="1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514350" indent="-514350" algn="l" rtl="0">
              <a:buAutoNum type="arabicPeriod"/>
            </a:pP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7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40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Wellness</a:t>
            </a:r>
            <a: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ar-IQ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Wellness means a healthy balance of the mind, body and spirit that results in an overall feeling of well-being.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 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Wellness is an active process of becoming aware of and making choices toward a more successful existence.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indent="0" algn="just" rtl="0">
              <a:spcAft>
                <a:spcPts val="0"/>
              </a:spcAft>
              <a:buNone/>
            </a:pP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In other words, wellness is a view of health.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377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marL="342900" lvl="0" indent="-342900" algn="l" rtl="0">
              <a:spcBef>
                <a:spcPct val="20000"/>
              </a:spcBef>
            </a:pPr>
            <a:r>
              <a:rPr lang="en-US" sz="40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Dimensions </a:t>
            </a:r>
            <a:r>
              <a:rPr lang="en-US" sz="40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of </a:t>
            </a:r>
            <a:r>
              <a:rPr lang="en-US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wellness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ar-IQ" sz="8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 marL="457200" indent="-457200" algn="just" rtl="0">
              <a:spcAft>
                <a:spcPts val="0"/>
              </a:spcAft>
              <a:buAutoNum type="arabicPeriod"/>
            </a:pPr>
            <a:endParaRPr lang="en-US" sz="24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just" rtl="0">
              <a:spcAft>
                <a:spcPts val="0"/>
              </a:spcAft>
              <a:buAutoNum type="arabicPeriod"/>
            </a:pPr>
            <a:r>
              <a:rPr lang="en-US" sz="24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Physical dimension: 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The ability to carry out daily tasks and achieve fitness by maintaining adequate nutrition, avoid using drugs, alcohol or using tobacco.</a:t>
            </a:r>
          </a:p>
          <a:p>
            <a:pPr marL="457200" indent="-457200" algn="just" rtl="0">
              <a:spcAft>
                <a:spcPts val="0"/>
              </a:spcAft>
              <a:buAutoNum type="arabicPeriod"/>
            </a:pPr>
            <a:r>
              <a:rPr lang="en-US" sz="24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Emotional dimension: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The ability to manage stress and express emotions appropriately. </a:t>
            </a:r>
          </a:p>
          <a:p>
            <a:pPr marL="457200" indent="-457200" algn="just" rtl="0">
              <a:spcAft>
                <a:spcPts val="0"/>
              </a:spcAft>
              <a:buAutoNum type="arabicPeriod"/>
            </a:pPr>
            <a:r>
              <a:rPr lang="en-US" sz="24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Social dimension: 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The ability to interact successfully with people as a whole and within the environment of each person as part. </a:t>
            </a:r>
          </a:p>
          <a:p>
            <a:pPr marL="457200" indent="-457200" algn="just" rtl="0">
              <a:spcAft>
                <a:spcPts val="0"/>
              </a:spcAft>
              <a:buAutoNum type="arabicPeriod"/>
            </a:pPr>
            <a:r>
              <a:rPr lang="en-US" sz="24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Intellectual dimension: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The ability to learn and use information effectively.</a:t>
            </a:r>
          </a:p>
          <a:p>
            <a:pPr marL="457200" indent="-457200" algn="just" rtl="0">
              <a:spcAft>
                <a:spcPts val="0"/>
              </a:spcAft>
              <a:buAutoNum type="arabicPeriod"/>
            </a:pPr>
            <a:r>
              <a:rPr lang="en-US" sz="24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Spiritual dimension: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Person's own values and ethics.</a:t>
            </a:r>
          </a:p>
          <a:p>
            <a:pPr marL="0" indent="0" algn="l" rtl="0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3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Measurements 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of Health </a:t>
            </a: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(Health 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Indicators ) </a:t>
            </a: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include: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ar-IQ" sz="6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Physical Activity </a:t>
            </a:r>
            <a:endParaRPr lang="en-US" sz="2800" dirty="0">
              <a:latin typeface="Times New Roman"/>
              <a:ea typeface="Times New Roman"/>
            </a:endParaRP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Overweight and Obesity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Tobacco Use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Substance Abuse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Sexual Behavior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Injury and Safety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Immunization.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073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Lifestyle Assessment: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>
              <a:spcAft>
                <a:spcPts val="0"/>
              </a:spcAft>
              <a:buFont typeface="Wingdings" pitchFamily="2" charset="2"/>
              <a:buChar char="v"/>
            </a:pPr>
            <a:r>
              <a:rPr lang="en-US" dirty="0" smtClean="0">
                <a:effectLst/>
                <a:latin typeface="Times New Roman"/>
                <a:ea typeface="Times New Roman"/>
              </a:rPr>
              <a:t> Factors that affect the health and well-being: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indent="0" algn="just" rtl="0">
              <a:spcAft>
                <a:spcPts val="0"/>
              </a:spcAft>
              <a:buNone/>
            </a:pPr>
            <a:endParaRPr lang="ar-IQ" sz="2800" dirty="0">
              <a:latin typeface="Times New Roman"/>
              <a:ea typeface="Times New Roman"/>
            </a:endParaRP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Sleep habits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Eating habits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Physical activity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Alcohol consumption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Stress management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Effective time management.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63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6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6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Disease prevention</a:t>
            </a:r>
            <a: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general term for any maneuver intended to minimize the incidence or effects of disease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Disease prevention is maximize public health through the elimination, prevention, and control of disease.</a:t>
            </a: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b="1" dirty="0" smtClean="0">
                <a:latin typeface="Times New Roman"/>
                <a:ea typeface="Times New Roman"/>
              </a:rPr>
              <a:t>Levels of prevention:</a:t>
            </a: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1.Primary prevention</a:t>
            </a: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</a:rPr>
              <a:t>2. Secondary prevention</a:t>
            </a: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3.Tertiary prevention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989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36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6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6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1. Primary </a:t>
            </a:r>
            <a: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Prevention </a:t>
            </a:r>
            <a:br>
              <a:rPr lang="en-US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b="1" dirty="0" smtClean="0">
                <a:latin typeface="Times New Roman"/>
                <a:ea typeface="Times New Roman"/>
              </a:rPr>
              <a:t>P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rimary prevention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: methods before the person gets the disease. </a:t>
            </a: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Primary prevention aims to prevent the disease from occurring. </a:t>
            </a: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So primary prevention reduces both the incidence and prevalence of a disease.                                                                </a:t>
            </a: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effectLst/>
                <a:latin typeface="Times New Roman"/>
                <a:ea typeface="Times New Roman"/>
              </a:rPr>
              <a:t>Immunization to prevent infectious diseases, No smoking to prevent lung cancer and Calcium rich foods to prevent osteoporosis are examples of primary prevention.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</a:pP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0">
              <a:spcAft>
                <a:spcPts val="0"/>
              </a:spcAft>
              <a:buFont typeface="Wingdings" pitchFamily="2" charset="2"/>
              <a:buChar char="Ø"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Criteria of primary prevention :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-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primary prevention usually the least expensive intervention.</a:t>
            </a:r>
          </a:p>
          <a:p>
            <a:pPr marL="514350" indent="-514350" algn="just" rtl="0">
              <a:spcAft>
                <a:spcPts val="0"/>
              </a:spcAft>
              <a:buAutoNum type="arabicPeriod"/>
            </a:pPr>
            <a:r>
              <a:rPr lang="en-US" dirty="0" smtClean="0">
                <a:effectLst/>
                <a:latin typeface="Times New Roman"/>
                <a:ea typeface="Times New Roman"/>
              </a:rPr>
              <a:t>provides the greatest benefits 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620629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694</Words>
  <Application>Microsoft Office PowerPoint</Application>
  <PresentationFormat>عرض على الشاشة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نسق Office</vt:lpstr>
      <vt:lpstr>University of Basrah  College of Nursing  Health Promotion Course   Fourth Year Students  2022-2023  </vt:lpstr>
      <vt:lpstr>عرض تقديمي في PowerPoint</vt:lpstr>
      <vt:lpstr>Objectives</vt:lpstr>
      <vt:lpstr>  Wellness </vt:lpstr>
      <vt:lpstr>   Dimensions of wellness </vt:lpstr>
      <vt:lpstr>   Measurements of Health (Health Indicators ) include: </vt:lpstr>
      <vt:lpstr>  Lifestyle Assessment: </vt:lpstr>
      <vt:lpstr> Disease prevention </vt:lpstr>
      <vt:lpstr> 1. Primary Prevention  </vt:lpstr>
      <vt:lpstr> 2. Secondary Prevention  </vt:lpstr>
      <vt:lpstr> 3. Tertiary Prevention </vt:lpstr>
      <vt:lpstr> Application of Preventive Measures: </vt:lpstr>
      <vt:lpstr> Application of Preventive Measures: </vt:lpstr>
      <vt:lpstr> Application of Preventive Measures: </vt:lpstr>
      <vt:lpstr>Summary and important points</vt:lpstr>
      <vt:lpstr> Test yourself </vt:lpstr>
      <vt:lpstr>عرض تقديمي في PowerPoint</vt:lpstr>
      <vt:lpstr>The End --- Thank you a lot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Basrah  College of Nursing  Health Promotion Course   Fourth Year Students First Semester 2022-2023</dc:title>
  <dc:creator>Hisham</dc:creator>
  <cp:lastModifiedBy>Maher</cp:lastModifiedBy>
  <cp:revision>14</cp:revision>
  <dcterms:created xsi:type="dcterms:W3CDTF">2022-09-17T06:54:58Z</dcterms:created>
  <dcterms:modified xsi:type="dcterms:W3CDTF">2023-02-28T07:33:52Z</dcterms:modified>
</cp:coreProperties>
</file>